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4"/>
  </p:notesMasterIdLst>
  <p:sldIdLst>
    <p:sldId id="259" r:id="rId2"/>
    <p:sldId id="258" r:id="rId3"/>
    <p:sldId id="260" r:id="rId4"/>
    <p:sldId id="257" r:id="rId5"/>
    <p:sldId id="264" r:id="rId6"/>
    <p:sldId id="261" r:id="rId7"/>
    <p:sldId id="256" r:id="rId8"/>
    <p:sldId id="263" r:id="rId9"/>
    <p:sldId id="268" r:id="rId10"/>
    <p:sldId id="267" r:id="rId11"/>
    <p:sldId id="266" r:id="rId12"/>
    <p:sldId id="262" r:id="rId13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07" autoAdjust="0"/>
  </p:normalViewPr>
  <p:slideViewPr>
    <p:cSldViewPr snapToGrid="0" snapToObjects="1">
      <p:cViewPr varScale="1">
        <p:scale>
          <a:sx n="79" d="100"/>
          <a:sy n="79" d="100"/>
        </p:scale>
        <p:origin x="15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A4AE5-4B07-4DD5-8195-B870A92D52D5}" type="datetimeFigureOut">
              <a:rPr lang="fr-FR" smtClean="0"/>
              <a:t>16/01/2022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1959C-80D3-41A6-86A8-44B7F933A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8018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1959C-80D3-41A6-86A8-44B7F933A66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889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4E03C4-CEB0-2B46-9005-069F8F6E918A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D908A9-7D37-F742-81C4-7F258AFE09C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911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3DF42-38B7-D945-BD3B-04411BAE3449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7027A-A368-6648-AB60-FDD81ED9037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37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A74882-13EC-0246-8B4A-F5308D869D73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01268-E87C-0742-B4F2-FB44044C153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64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B9E5FD-A862-2D48-94A6-266ACF0E5C20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0372F1-EFED-B344-B4AB-4415DE1CF69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234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AE0E6B-525F-F846-8AFD-7E441F26A6F3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3DBF1F-F1BC-BA4E-AB0A-AE53D941304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208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10731F-BF92-3F42-BC57-B0164343D196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6C495E-A20F-2945-9AF8-FC7A08522A05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3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876A92-5E5E-0F47-A97B-8C77A2B8CB11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D2C5A-A274-F541-9BAA-ADA8BF0B2133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301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A98A4B-0B73-ED43-B42C-43A945B6AC2A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82BC96-7F10-004B-AE61-DCD95A3AFEE7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50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67F506-03CC-3744-A111-67D798C0A701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468B1-CCE2-6244-81D0-6F31F8CC0C9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2197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946097-AB86-764D-89AA-47F2BE5BD089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A1F9-4575-B64A-8A64-214B8CDBC03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27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B295FB-054F-9046-A280-113A6BCBC101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FBA0-F905-134A-BD7E-FBCFD6A6F4A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17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F5F3E0E-62DF-254E-8867-C7D658E6783C}" type="datetimeFigureOut">
              <a:rPr lang="fr-FR" smtClean="0"/>
              <a:pPr>
                <a:defRPr/>
              </a:pPr>
              <a:t>16/01/2022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32FD6F-F81E-B248-B59E-9E221C03229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430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://www.imherb35.com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hyperlink" Target="https://booking.agence-mo.com/uploads/File/CFHTB/LIVRE%20BLC%20CFHTB%20%20Version%20Web%202.pdf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6.png"/><Relationship Id="rId4" Type="http://schemas.openxmlformats.org/officeDocument/2006/relationships/hyperlink" Target="http://www.imherb35.com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EVc1X8eE-u7JKu6NDNj_NAtBNHriLL4r/view?usp=sharin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drive.google.com/file/d/1g-T7cdi2nrwFkM9P-Z-M85aB2Q2mIlnq/view?usp=sharing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claudie.bouffort@chu-rennes.f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drive.google.com/file/d/1udSi3UYQ12RcRHZ-JULAt-Ae8rVnz0S_/view?usp=sharin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er.therapiebreve@gmail.com" TargetMode="External"/><Relationship Id="rId5" Type="http://schemas.openxmlformats.org/officeDocument/2006/relationships/hyperlink" Target="mailto:augustine.psy@gmail.com" TargetMode="Externa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drive.google.com/file/d/1eksdAVQefXZtr7DHQ4FbTjsbR4vFCoHw/view?usp=sharing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cabinetlecellier@gmail.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0.jp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ague 9"/>
          <p:cNvSpPr/>
          <p:nvPr/>
        </p:nvSpPr>
        <p:spPr>
          <a:xfrm rot="20202404">
            <a:off x="241720" y="4550726"/>
            <a:ext cx="9883753" cy="3853122"/>
          </a:xfrm>
          <a:prstGeom prst="wav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9682">
            <a:off x="2867277" y="3788970"/>
            <a:ext cx="1443868" cy="86065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4243" y="2641456"/>
            <a:ext cx="1818211" cy="81448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8541" y="673769"/>
            <a:ext cx="3636566" cy="1513633"/>
          </a:xfrm>
          <a:prstGeom prst="rect">
            <a:avLst/>
          </a:prstGeom>
        </p:spPr>
      </p:pic>
      <p:pic>
        <p:nvPicPr>
          <p:cNvPr id="5" name="Image 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82" y="5243319"/>
            <a:ext cx="1931539" cy="3806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llipse 5"/>
          <p:cNvSpPr/>
          <p:nvPr/>
        </p:nvSpPr>
        <p:spPr>
          <a:xfrm rot="20883895">
            <a:off x="92080" y="4592691"/>
            <a:ext cx="2926744" cy="168189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 rot="20608158">
            <a:off x="31678" y="3625516"/>
            <a:ext cx="4809686" cy="27391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 rot="20276657">
            <a:off x="-96584" y="2475446"/>
            <a:ext cx="6895656" cy="4153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 rot="19617792">
            <a:off x="-265443" y="680146"/>
            <a:ext cx="9581508" cy="678760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7700" y="5946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7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74566" y="1503567"/>
            <a:ext cx="7772400" cy="1470025"/>
          </a:xfrm>
        </p:spPr>
        <p:txBody>
          <a:bodyPr/>
          <a:lstStyle/>
          <a:p>
            <a:r>
              <a:rPr lang="fr-FR" dirty="0"/>
              <a:t>Institut Milton Erickson de Rennes Bretagne </a:t>
            </a:r>
          </a:p>
        </p:txBody>
      </p:sp>
      <p:sp>
        <p:nvSpPr>
          <p:cNvPr id="4" name="Vague 3"/>
          <p:cNvSpPr/>
          <p:nvPr/>
        </p:nvSpPr>
        <p:spPr>
          <a:xfrm rot="20202404">
            <a:off x="241720" y="4550726"/>
            <a:ext cx="9883753" cy="3853122"/>
          </a:xfrm>
          <a:prstGeom prst="wav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6659" y="4805449"/>
            <a:ext cx="2004285" cy="140019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6611" y="4282016"/>
            <a:ext cx="1028665" cy="7186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481" y="5661253"/>
            <a:ext cx="1311188" cy="91599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57" y="4805449"/>
            <a:ext cx="1002143" cy="70009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953" y="5925922"/>
            <a:ext cx="1433119" cy="100117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201" y="5919742"/>
            <a:ext cx="1175673" cy="680635"/>
          </a:xfrm>
          <a:prstGeom prst="rect">
            <a:avLst/>
          </a:prstGeom>
        </p:spPr>
      </p:pic>
      <p:pic>
        <p:nvPicPr>
          <p:cNvPr id="3" name="Image 2" descr="Logo IMHER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69" y="394001"/>
            <a:ext cx="2293931" cy="49462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612054" y="3358686"/>
            <a:ext cx="275072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Association loi 1901</a:t>
            </a:r>
          </a:p>
          <a:p>
            <a:r>
              <a:rPr lang="fr-FR" sz="2400" dirty="0">
                <a:hlinkClick r:id="rId6"/>
              </a:rPr>
              <a:t>www.imherb35.com</a:t>
            </a:r>
            <a:endParaRPr lang="fr-FR" sz="2400" dirty="0"/>
          </a:p>
          <a:p>
            <a:r>
              <a:rPr lang="fr-FR" sz="2000" dirty="0"/>
              <a:t> </a:t>
            </a:r>
          </a:p>
        </p:txBody>
      </p:sp>
      <p:pic>
        <p:nvPicPr>
          <p:cNvPr id="15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9457" y="11243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5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ivre blanc CFHT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26" y="1232333"/>
            <a:ext cx="7125449" cy="502259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495403" y="260415"/>
            <a:ext cx="5431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hlinkClick r:id="rId5"/>
              </a:rPr>
              <a:t>https</a:t>
            </a:r>
            <a:r>
              <a:rPr lang="fr-FR" sz="2400" dirty="0">
                <a:hlinkClick r:id="rId5"/>
              </a:rPr>
              <a:t>://</a:t>
            </a:r>
            <a:r>
              <a:rPr lang="fr-FR" sz="2400" dirty="0" err="1">
                <a:hlinkClick r:id="rId5"/>
              </a:rPr>
              <a:t>www.cfhtb.org</a:t>
            </a:r>
            <a:r>
              <a:rPr lang="fr-FR" sz="2400" dirty="0">
                <a:hlinkClick r:id="rId5"/>
              </a:rPr>
              <a:t>/livre-blanc/</a:t>
            </a:r>
            <a:r>
              <a:rPr lang="fr-FR" sz="2400" dirty="0"/>
              <a:t>  </a:t>
            </a:r>
          </a:p>
        </p:txBody>
      </p:sp>
      <p:sp>
        <p:nvSpPr>
          <p:cNvPr id="4" name="Vague 3"/>
          <p:cNvSpPr/>
          <p:nvPr/>
        </p:nvSpPr>
        <p:spPr>
          <a:xfrm rot="20202404">
            <a:off x="1994319" y="4328369"/>
            <a:ext cx="9883753" cy="3853122"/>
          </a:xfrm>
          <a:prstGeom prst="wav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5682" y="3676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4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/>
    </mc:Choice>
    <mc:Fallback xmlns="">
      <p:transition spd="slow" advTm="3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Vague 22"/>
          <p:cNvSpPr/>
          <p:nvPr/>
        </p:nvSpPr>
        <p:spPr>
          <a:xfrm rot="20202404">
            <a:off x="276130" y="4656304"/>
            <a:ext cx="9883753" cy="3853122"/>
          </a:xfrm>
          <a:prstGeom prst="wav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914802" y="1661678"/>
            <a:ext cx="3107955" cy="619483"/>
          </a:xfrm>
          <a:prstGeom prst="rect">
            <a:avLst/>
          </a:prstGeom>
          <a:noFill/>
        </p:spPr>
        <p:txBody>
          <a:bodyPr wrap="none" lIns="80092" tIns="40046" rIns="80092" bIns="40046" rtlCol="0">
            <a:spAutoFit/>
          </a:bodyPr>
          <a:lstStyle/>
          <a:p>
            <a:r>
              <a:rPr lang="fr-FR" sz="3500" b="1" dirty="0">
                <a:solidFill>
                  <a:srgbClr val="FFC000"/>
                </a:solidFill>
              </a:rPr>
              <a:t>E-</a:t>
            </a:r>
            <a:r>
              <a:rPr lang="fr-FR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Forum IMHERB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0" y="3584409"/>
            <a:ext cx="8903163" cy="1235036"/>
          </a:xfrm>
          <a:prstGeom prst="rect">
            <a:avLst/>
          </a:prstGeom>
          <a:noFill/>
        </p:spPr>
        <p:txBody>
          <a:bodyPr wrap="square" lIns="80092" tIns="40046" rIns="80092" bIns="40046" rtlCol="0">
            <a:spAutoFit/>
          </a:bodyPr>
          <a:lstStyle/>
          <a:p>
            <a:pPr algn="ctr"/>
            <a:r>
              <a:rPr lang="fr-FR" sz="2500" dirty="0">
                <a:cs typeface="Arial Narrow"/>
              </a:rPr>
              <a:t>L’hypnose dans les établissements de soin</a:t>
            </a:r>
          </a:p>
          <a:p>
            <a:pPr algn="ctr"/>
            <a:r>
              <a:rPr lang="fr-FR" sz="2500" dirty="0">
                <a:cs typeface="Arial Narrow"/>
              </a:rPr>
              <a:t>Quand la créativité rencontre la compétence</a:t>
            </a:r>
          </a:p>
          <a:p>
            <a:pPr algn="ctr"/>
            <a:r>
              <a:rPr lang="fr-FR" sz="2500" dirty="0">
                <a:cs typeface="Arial Narrow"/>
              </a:rPr>
              <a:t>Une intégration réussie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382983" y="6245850"/>
            <a:ext cx="161748" cy="357873"/>
          </a:xfrm>
          <a:prstGeom prst="rect">
            <a:avLst/>
          </a:prstGeom>
          <a:noFill/>
        </p:spPr>
        <p:txBody>
          <a:bodyPr wrap="none" lIns="80092" tIns="40046" rIns="80092" bIns="40046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811331" y="5491254"/>
            <a:ext cx="161748" cy="357873"/>
          </a:xfrm>
          <a:prstGeom prst="rect">
            <a:avLst/>
          </a:prstGeom>
          <a:noFill/>
        </p:spPr>
        <p:txBody>
          <a:bodyPr wrap="none" lIns="80092" tIns="40046" rIns="80092" bIns="40046" rtlCol="0">
            <a:spAutoFit/>
          </a:bodyPr>
          <a:lstStyle/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022" y="5416990"/>
            <a:ext cx="2417735" cy="126536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4281981" y="5645041"/>
            <a:ext cx="1227119" cy="69642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0092" tIns="40046" rIns="80092" bIns="40046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Situations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</a:rPr>
              <a:t>Cliniques 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9993387">
            <a:off x="291951" y="4710139"/>
            <a:ext cx="1615947" cy="89042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091202" y="2558482"/>
            <a:ext cx="3098851" cy="1065759"/>
          </a:xfrm>
          <a:prstGeom prst="rect">
            <a:avLst/>
          </a:prstGeom>
          <a:noFill/>
        </p:spPr>
        <p:txBody>
          <a:bodyPr wrap="none" lIns="80092" tIns="40046" rIns="80092" bIns="40046" rtlCol="0">
            <a:spAutoFit/>
          </a:bodyPr>
          <a:lstStyle/>
          <a:p>
            <a:r>
              <a:rPr lang="fr-FR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 décembre 2020 </a:t>
            </a:r>
          </a:p>
          <a:p>
            <a:endParaRPr lang="fr-FR" sz="3200" dirty="0"/>
          </a:p>
        </p:txBody>
      </p:sp>
      <p:pic>
        <p:nvPicPr>
          <p:cNvPr id="24" name="Image 23" descr="Logo IMHER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69" y="337937"/>
            <a:ext cx="2614065" cy="56365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9304795">
            <a:off x="6419291" y="399120"/>
            <a:ext cx="2718001" cy="168867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173933" y="970973"/>
            <a:ext cx="130215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C’était</a:t>
            </a:r>
            <a:r>
              <a:rPr lang="fr-FR" dirty="0"/>
              <a:t>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91" y="5474966"/>
            <a:ext cx="609600" cy="752475"/>
          </a:xfrm>
          <a:prstGeom prst="rect">
            <a:avLst/>
          </a:prstGeom>
        </p:spPr>
      </p:pic>
      <p:pic>
        <p:nvPicPr>
          <p:cNvPr id="9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8343" y="14327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15919"/>
      </p:ext>
    </p:extLst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90182" y="1989056"/>
            <a:ext cx="7646709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>
                <a:cs typeface="Arial Narrow"/>
              </a:rPr>
              <a:t>L’hypnose dans les établissements de soin</a:t>
            </a:r>
          </a:p>
          <a:p>
            <a:pPr algn="ctr"/>
            <a:r>
              <a:rPr lang="fr-FR" sz="3200" dirty="0">
                <a:cs typeface="Arial Narrow"/>
              </a:rPr>
              <a:t>Quand la créativité rencontre la compétence</a:t>
            </a:r>
          </a:p>
          <a:p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294702" y="4326903"/>
            <a:ext cx="388984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i="1" dirty="0">
                <a:cs typeface="Arial Narrow"/>
              </a:rPr>
              <a:t>Une intégration réussie… </a:t>
            </a:r>
          </a:p>
          <a:p>
            <a:endParaRPr lang="fr-FR" dirty="0"/>
          </a:p>
        </p:txBody>
      </p:sp>
      <p:sp>
        <p:nvSpPr>
          <p:cNvPr id="4" name="Vague 3"/>
          <p:cNvSpPr/>
          <p:nvPr/>
        </p:nvSpPr>
        <p:spPr>
          <a:xfrm rot="20379618">
            <a:off x="51220" y="4931439"/>
            <a:ext cx="9883753" cy="3853122"/>
          </a:xfrm>
          <a:prstGeom prst="wav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6300" y="495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5000"/>
    </mc:Choice>
    <mc:Fallback xmlns="">
      <p:transition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ague 3"/>
          <p:cNvSpPr/>
          <p:nvPr/>
        </p:nvSpPr>
        <p:spPr>
          <a:xfrm rot="20202404">
            <a:off x="241720" y="4550726"/>
            <a:ext cx="9883753" cy="3853122"/>
          </a:xfrm>
          <a:prstGeom prst="wav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36315"/>
            <a:ext cx="8229600" cy="1143000"/>
          </a:xfrm>
        </p:spPr>
        <p:txBody>
          <a:bodyPr/>
          <a:lstStyle/>
          <a:p>
            <a:r>
              <a:rPr lang="fr-FR" dirty="0">
                <a:latin typeface="Apple Chancery"/>
                <a:cs typeface="Apple Chancery"/>
              </a:rPr>
              <a:t>Programme du 4 </a:t>
            </a:r>
            <a:r>
              <a:rPr lang="fr-FR" dirty="0" err="1">
                <a:latin typeface="Apple Chancery"/>
                <a:cs typeface="Apple Chancery"/>
              </a:rPr>
              <a:t>dec</a:t>
            </a:r>
            <a:r>
              <a:rPr lang="fr-FR" dirty="0">
                <a:latin typeface="Apple Chancery"/>
                <a:cs typeface="Apple Chancery"/>
              </a:rPr>
              <a:t> 2020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69186" y="2332037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fr-FR" sz="2400" dirty="0"/>
              <a:t>Check point dans différents services</a:t>
            </a:r>
            <a:r>
              <a:rPr lang="fr-FR" sz="2000" dirty="0"/>
              <a:t>: urologie, chirurgie digestive, cardiologique et vasculaire, gynécologique, plastique, pédiatrique ainsi qu’au CETD </a:t>
            </a:r>
          </a:p>
          <a:p>
            <a:pPr marL="0" lvl="0" indent="0">
              <a:buNone/>
            </a:pPr>
            <a:r>
              <a:rPr lang="fr-FR" sz="1900" i="1" dirty="0" err="1"/>
              <a:t>Aurelie</a:t>
            </a:r>
            <a:r>
              <a:rPr lang="fr-FR" sz="1900" i="1" dirty="0"/>
              <a:t> </a:t>
            </a:r>
            <a:r>
              <a:rPr lang="fr-FR" sz="1900" i="1" dirty="0" err="1"/>
              <a:t>Lassale</a:t>
            </a:r>
            <a:r>
              <a:rPr lang="fr-FR" sz="1900" i="1" dirty="0"/>
              <a:t>, Corine Leclerc, Magali </a:t>
            </a:r>
            <a:r>
              <a:rPr lang="fr-FR" sz="1900" i="1" dirty="0" err="1"/>
              <a:t>Diais</a:t>
            </a:r>
            <a:r>
              <a:rPr lang="fr-FR" sz="1900" i="1" dirty="0"/>
              <a:t>, Patricia Varin, Philippe </a:t>
            </a:r>
            <a:r>
              <a:rPr lang="fr-FR" sz="1900" i="1" dirty="0" err="1"/>
              <a:t>Caulier</a:t>
            </a:r>
            <a:r>
              <a:rPr lang="fr-FR" sz="1900" i="1" dirty="0"/>
              <a:t>, Catherine </a:t>
            </a:r>
            <a:r>
              <a:rPr lang="fr-FR" sz="1900" i="1" dirty="0" err="1"/>
              <a:t>Eliat</a:t>
            </a:r>
            <a:r>
              <a:rPr lang="fr-FR" sz="1900" i="1" dirty="0"/>
              <a:t>, Anne Sophie Restif, Vincent le Bouquin, Claudie </a:t>
            </a:r>
            <a:r>
              <a:rPr lang="fr-FR" sz="1900" i="1" dirty="0" err="1"/>
              <a:t>Bouffort</a:t>
            </a:r>
            <a:r>
              <a:rPr lang="fr-FR" sz="1900" i="1" dirty="0"/>
              <a:t>, Cécile Chaize</a:t>
            </a:r>
          </a:p>
          <a:p>
            <a:pPr marL="0" lvl="0" indent="0">
              <a:buNone/>
            </a:pPr>
            <a:r>
              <a:rPr lang="fr-FR" sz="1800" i="1" dirty="0"/>
              <a:t>    </a:t>
            </a:r>
          </a:p>
          <a:p>
            <a:pPr lvl="0">
              <a:buFont typeface="Wingdings" charset="2"/>
              <a:buChar char="Ø"/>
            </a:pPr>
            <a:r>
              <a:rPr lang="fr-FR" sz="2800" dirty="0"/>
              <a:t>Plaie, cicatrisation et autohypnose en consultation de chirurgie vasculaire </a:t>
            </a:r>
            <a:r>
              <a:rPr lang="fr-FR" sz="2000" i="1" dirty="0"/>
              <a:t>Claudie </a:t>
            </a:r>
            <a:r>
              <a:rPr lang="fr-FR" sz="2000" i="1" dirty="0" err="1"/>
              <a:t>Bouffort</a:t>
            </a:r>
            <a:r>
              <a:rPr lang="fr-FR" sz="2000" i="1" dirty="0"/>
              <a:t> (IDE</a:t>
            </a:r>
            <a:r>
              <a:rPr lang="fr-FR" sz="2400" i="1" dirty="0"/>
              <a:t>)</a:t>
            </a:r>
          </a:p>
          <a:p>
            <a:pPr lvl="0">
              <a:buFont typeface="Wingdings" charset="2"/>
              <a:buChar char="Ø"/>
            </a:pPr>
            <a:endParaRPr lang="fr-FR" sz="2400" i="1" dirty="0"/>
          </a:p>
          <a:p>
            <a:endParaRPr lang="fr-FR" sz="2800" dirty="0"/>
          </a:p>
        </p:txBody>
      </p:sp>
      <p:sp>
        <p:nvSpPr>
          <p:cNvPr id="3" name="ZoneTexte 2"/>
          <p:cNvSpPr txBox="1"/>
          <p:nvPr/>
        </p:nvSpPr>
        <p:spPr>
          <a:xfrm>
            <a:off x="1684834" y="1263422"/>
            <a:ext cx="581832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800" b="1" dirty="0"/>
              <a:t>L'hypnose au CHU quelques exemples</a:t>
            </a:r>
          </a:p>
          <a:p>
            <a:endParaRPr lang="fr-FR" dirty="0"/>
          </a:p>
        </p:txBody>
      </p:sp>
      <p:pic>
        <p:nvPicPr>
          <p:cNvPr id="7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9186" y="257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80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Mais aussi </a:t>
            </a:r>
            <a:r>
              <a:rPr lang="mr-IN" dirty="0"/>
              <a:t>…</a:t>
            </a:r>
            <a:r>
              <a:rPr lang="fr-FR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553039" y="2121916"/>
            <a:ext cx="824833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charset="2"/>
              <a:buChar char="Ø"/>
            </a:pPr>
            <a:r>
              <a:rPr lang="fr-FR" sz="2000" dirty="0"/>
              <a:t>Hypnose en EHPAD en pleine crise COVID au secours des soignants </a:t>
            </a:r>
          </a:p>
          <a:p>
            <a:pPr marL="0" lvl="0" indent="0">
              <a:buNone/>
            </a:pPr>
            <a:r>
              <a:rPr lang="fr-FR" i="1" dirty="0"/>
              <a:t>Augustine Granger et Emmanuel Renaud (Psychologues à Rennes et intervenants en EHPAD ) </a:t>
            </a:r>
          </a:p>
          <a:p>
            <a:pPr marL="0" lvl="0" indent="0">
              <a:buNone/>
            </a:pPr>
            <a:endParaRPr lang="fr-FR" sz="2400" i="1" dirty="0"/>
          </a:p>
          <a:p>
            <a:pPr marL="0" lvl="0" indent="0">
              <a:buNone/>
            </a:pPr>
            <a:endParaRPr lang="fr-FR" sz="2400" i="1" dirty="0"/>
          </a:p>
          <a:p>
            <a:pPr lvl="0">
              <a:buFont typeface="Wingdings" charset="2"/>
              <a:buChar char="Ø"/>
            </a:pPr>
            <a:r>
              <a:rPr lang="fr-FR" sz="2400" dirty="0"/>
              <a:t>Hypnose et intervention à domicile en SESSAD </a:t>
            </a:r>
            <a:r>
              <a:rPr lang="fr-FR" i="1" dirty="0"/>
              <a:t>Christelle </a:t>
            </a:r>
            <a:r>
              <a:rPr lang="fr-FR" i="1" dirty="0" err="1"/>
              <a:t>Lecellier</a:t>
            </a:r>
            <a:r>
              <a:rPr lang="fr-FR" i="1" dirty="0"/>
              <a:t> (Psychologue, thérapeute familiale et praticienne en hypnose à Châteaugiron et intervenante en SESSAD)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525939" y="5313787"/>
            <a:ext cx="55579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Ces interventions sont à retrouver sur le site de l’IMHERB</a:t>
            </a:r>
          </a:p>
          <a:p>
            <a:r>
              <a:rPr lang="fr-FR" dirty="0">
                <a:hlinkClick r:id="rId4"/>
              </a:rPr>
              <a:t>www.imherb35.com</a:t>
            </a:r>
            <a:endParaRPr lang="fr-FR" dirty="0"/>
          </a:p>
          <a:p>
            <a:r>
              <a:rPr lang="fr-FR" dirty="0"/>
              <a:t>  </a:t>
            </a:r>
          </a:p>
        </p:txBody>
      </p:sp>
      <p:pic>
        <p:nvPicPr>
          <p:cNvPr id="4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233" y="5413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7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0"/>
    </mc:Choice>
    <mc:Fallback xmlns="">
      <p:transition spd="slow" advClick="0" advTm="5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Quelques vignettes de l’utilisation de l’hypnose au CHU de Rennes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44501" y="4359220"/>
            <a:ext cx="6267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hlinkClick r:id="rId2"/>
              </a:rPr>
              <a:t>quelques vignettes de l'hypnose au CHU de Rennes en 2020.mp4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07275" y="2038068"/>
            <a:ext cx="86241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Consultation d’urologie: </a:t>
            </a:r>
            <a:r>
              <a:rPr lang="fr-FR" sz="1600" i="1" dirty="0" err="1"/>
              <a:t>Aurelie</a:t>
            </a:r>
            <a:r>
              <a:rPr lang="fr-FR" sz="1600" i="1" dirty="0"/>
              <a:t> </a:t>
            </a:r>
            <a:r>
              <a:rPr lang="fr-FR" sz="1600" i="1" dirty="0" err="1"/>
              <a:t>Lassale</a:t>
            </a:r>
            <a:r>
              <a:rPr lang="fr-FR" sz="1600" i="1" dirty="0"/>
              <a:t>, Corine Leclerc (IDE)  </a:t>
            </a:r>
          </a:p>
          <a:p>
            <a:r>
              <a:rPr lang="fr-FR" sz="1600" dirty="0"/>
              <a:t>Service de chirurgie digestive </a:t>
            </a:r>
            <a:r>
              <a:rPr lang="fr-FR" sz="1600" i="1" dirty="0"/>
              <a:t>Magali </a:t>
            </a:r>
            <a:r>
              <a:rPr lang="fr-FR" sz="1600" i="1" dirty="0" err="1"/>
              <a:t>Diais</a:t>
            </a:r>
            <a:r>
              <a:rPr lang="fr-FR" sz="1600" i="1" dirty="0"/>
              <a:t>(IDE), Patricia Varin (AS)  </a:t>
            </a:r>
          </a:p>
          <a:p>
            <a:r>
              <a:rPr lang="fr-FR" sz="1600" dirty="0"/>
              <a:t>Bloc opératoire de chirurgie viscérale et urologique:</a:t>
            </a:r>
            <a:r>
              <a:rPr lang="fr-FR" sz="1600" i="1" dirty="0"/>
              <a:t> Philippe </a:t>
            </a:r>
            <a:r>
              <a:rPr lang="fr-FR" sz="1600" i="1" dirty="0" err="1"/>
              <a:t>Caulier</a:t>
            </a:r>
            <a:r>
              <a:rPr lang="fr-FR" sz="1600" i="1" dirty="0"/>
              <a:t> (IADE) et Cécile Chaize(MAR)   </a:t>
            </a:r>
          </a:p>
          <a:p>
            <a:r>
              <a:rPr lang="fr-FR" sz="1600" dirty="0"/>
              <a:t>Service et bloc opératoire de chirurgie cardiaque et vasculaire : </a:t>
            </a:r>
            <a:r>
              <a:rPr lang="fr-FR" sz="1600" i="1" dirty="0"/>
              <a:t>Vincent le Bouquin (MAR) , Claudie </a:t>
            </a:r>
            <a:r>
              <a:rPr lang="fr-FR" sz="1600" i="1" dirty="0" err="1"/>
              <a:t>Bouffort</a:t>
            </a:r>
            <a:r>
              <a:rPr lang="fr-FR" sz="1600" i="1" dirty="0"/>
              <a:t> (IDE), </a:t>
            </a:r>
          </a:p>
          <a:p>
            <a:r>
              <a:rPr lang="fr-FR" sz="1600" dirty="0"/>
              <a:t>CETD CLUD : </a:t>
            </a:r>
            <a:r>
              <a:rPr lang="fr-FR" sz="1600" i="1" dirty="0"/>
              <a:t>Catherine </a:t>
            </a:r>
            <a:r>
              <a:rPr lang="fr-FR" sz="1600" i="1" dirty="0" err="1"/>
              <a:t>Eliat</a:t>
            </a:r>
            <a:r>
              <a:rPr lang="fr-FR" sz="1600" i="1" dirty="0"/>
              <a:t> (MAR) , Anne Sophie Restif (IDE Puer), Cécile Chaize (MAR) 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92602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35539"/>
            <a:ext cx="8229600" cy="1143000"/>
          </a:xfrm>
        </p:spPr>
        <p:txBody>
          <a:bodyPr>
            <a:noAutofit/>
          </a:bodyPr>
          <a:lstStyle/>
          <a:p>
            <a:r>
              <a:rPr lang="fr-FR" sz="3200" dirty="0"/>
              <a:t>Hypnose et auto hypnose et cicatrisation des plaies en consultations de chirurgie vasculaire </a:t>
            </a:r>
            <a:br>
              <a:rPr lang="fr-FR" sz="3200" dirty="0"/>
            </a:br>
            <a:r>
              <a:rPr lang="fr-FR" sz="3200" dirty="0"/>
              <a:t>au CHU de Rennes</a:t>
            </a:r>
            <a:br>
              <a:rPr lang="fr-FR" sz="3200" dirty="0"/>
            </a:br>
            <a:r>
              <a:rPr lang="fr-FR" sz="1600" i="1" dirty="0"/>
              <a:t>Claudie Bouffort (IDE)  </a:t>
            </a:r>
            <a:br>
              <a:rPr lang="fr-FR" sz="1600" i="1" dirty="0"/>
            </a:br>
            <a:endParaRPr lang="fr-FR" sz="3200" i="1" dirty="0"/>
          </a:p>
        </p:txBody>
      </p:sp>
      <p:sp>
        <p:nvSpPr>
          <p:cNvPr id="3" name="Rectangle 2"/>
          <p:cNvSpPr/>
          <p:nvPr/>
        </p:nvSpPr>
        <p:spPr>
          <a:xfrm>
            <a:off x="655521" y="2967335"/>
            <a:ext cx="78150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Hypnose et Auto hypnose et cicatrisation des plaies en consultation de chirurgie vasculaire.mp4</a:t>
            </a:r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4" t="33186" r="42785" b="24478"/>
          <a:stretch/>
        </p:blipFill>
        <p:spPr>
          <a:xfrm>
            <a:off x="4963213" y="4228667"/>
            <a:ext cx="3723587" cy="217759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728455" y="6406259"/>
            <a:ext cx="2193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hlinkClick r:id="rId4"/>
              </a:rPr>
              <a:t>claudie.bouffort@chu-rennes.fr</a:t>
            </a:r>
            <a:r>
              <a:rPr lang="fr-FR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003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0511" y="9265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Covid</a:t>
            </a:r>
            <a:r>
              <a:rPr lang="fr-FR" dirty="0"/>
              <a:t> 19: Comment prendre soin de ceux qui prennent soin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911997" y="3193582"/>
            <a:ext cx="8451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Comment prendre soin de ceux qui prennent soin .mp4</a:t>
            </a:r>
            <a:endParaRPr lang="fr-FR" dirty="0"/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81644" y="2268316"/>
            <a:ext cx="780733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i="1" dirty="0"/>
              <a:t>Augustine Granger (psychologue)  et Emmanuel Renaud (Thérapie systémique et coaching )</a:t>
            </a:r>
          </a:p>
          <a:p>
            <a:pPr algn="ctr"/>
            <a:r>
              <a:rPr lang="fr-FR" sz="1600" i="1" dirty="0"/>
              <a:t>Rennes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124768" y="1607872"/>
            <a:ext cx="6639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Exemple dans un EHPAD en crise sanitaire et sociale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1" t="16140" r="39278" b="15865"/>
          <a:stretch/>
        </p:blipFill>
        <p:spPr>
          <a:xfrm>
            <a:off x="4751109" y="4259361"/>
            <a:ext cx="3262168" cy="226641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7" t="6292" r="11546" b="6830"/>
          <a:stretch/>
        </p:blipFill>
        <p:spPr>
          <a:xfrm>
            <a:off x="1696824" y="4588708"/>
            <a:ext cx="1828804" cy="1440386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595691" y="6034461"/>
            <a:ext cx="2031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hlinkClick r:id="rId5"/>
              </a:rPr>
              <a:t>augustine.psy@gmail.com</a:t>
            </a:r>
            <a:r>
              <a:rPr lang="fr-FR" sz="1200" dirty="0"/>
              <a:t> </a:t>
            </a:r>
          </a:p>
          <a:p>
            <a:r>
              <a:rPr lang="fr-FR" sz="1200" dirty="0">
                <a:hlinkClick r:id="rId6"/>
              </a:rPr>
              <a:t>er.therapiebreve@gmail.com</a:t>
            </a:r>
            <a:r>
              <a:rPr lang="fr-FR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2286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dirty="0"/>
              <a:t>Accompagner l’enfant porteur de l’handicap et les parents en SESSAD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735218" y="3195684"/>
            <a:ext cx="7384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Accompagner l'enfant et les parents en SESSAD: Activer les ressources.mp4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403224" y="2406342"/>
            <a:ext cx="6048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Christelle </a:t>
            </a:r>
            <a:r>
              <a:rPr lang="fr-FR" sz="1600" i="1" dirty="0" err="1"/>
              <a:t>Lecellier</a:t>
            </a:r>
            <a:r>
              <a:rPr lang="fr-FR" sz="1600" i="1" dirty="0"/>
              <a:t> (Psychologue et thérapie systémique) Chateaugiron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28478" y="1477360"/>
            <a:ext cx="5053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Comment activer les ressources?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074" r="51765" b="20805"/>
          <a:stretch/>
        </p:blipFill>
        <p:spPr>
          <a:xfrm>
            <a:off x="5027869" y="4342541"/>
            <a:ext cx="3281083" cy="196068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055515" y="6322078"/>
            <a:ext cx="2253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hlinkClick r:id="rId4"/>
              </a:rPr>
              <a:t>cabinetlecellier@gmail.com</a:t>
            </a:r>
            <a:r>
              <a:rPr lang="fr-F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9979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Rendez vous le 11 mars 2022 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544367" y="2257013"/>
            <a:ext cx="605526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Dans le Hall et dans l’amphi du CCP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410871" y="3681165"/>
            <a:ext cx="23222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>
                <a:latin typeface="Apple Chancery"/>
                <a:cs typeface="Apple Chancery"/>
              </a:rPr>
              <a:t>A bientôt </a:t>
            </a:r>
          </a:p>
        </p:txBody>
      </p:sp>
      <p:pic>
        <p:nvPicPr>
          <p:cNvPr id="5" name="Image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37" y="5623962"/>
            <a:ext cx="1931539" cy="380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6796" y="236538"/>
            <a:ext cx="609600" cy="6096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96" y="5623962"/>
            <a:ext cx="60960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90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IMHERB 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IMHERB .thmx</Template>
  <TotalTime>6120</TotalTime>
  <Words>490</Words>
  <Application>Microsoft Office PowerPoint</Application>
  <PresentationFormat>Affichage à l'écran (4:3)</PresentationFormat>
  <Paragraphs>58</Paragraphs>
  <Slides>12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Apple Chancery</vt:lpstr>
      <vt:lpstr>Arial</vt:lpstr>
      <vt:lpstr>Calibri</vt:lpstr>
      <vt:lpstr>Wingdings</vt:lpstr>
      <vt:lpstr>IMHERB </vt:lpstr>
      <vt:lpstr>Présentation PowerPoint</vt:lpstr>
      <vt:lpstr>Institut Milton Erickson de Rennes Bretagne </vt:lpstr>
      <vt:lpstr>Présentation PowerPoint</vt:lpstr>
      <vt:lpstr>Présentation PowerPoint</vt:lpstr>
      <vt:lpstr>Présentation PowerPoint</vt:lpstr>
      <vt:lpstr>Programme du 4 dec 2020 </vt:lpstr>
      <vt:lpstr>Mais aussi … </vt:lpstr>
      <vt:lpstr>Quelques vignettes de l’utilisation de l’hypnose au CHU de Rennes </vt:lpstr>
      <vt:lpstr>Hypnose et auto hypnose et cicatrisation des plaies en consultations de chirurgie vasculaire  au CHU de Rennes Claudie Bouffort (IDE)   </vt:lpstr>
      <vt:lpstr>Covid 19: Comment prendre soin de ceux qui prennent soin  </vt:lpstr>
      <vt:lpstr>Accompagner l’enfant porteur de l’handicap et les parents en SESSAD</vt:lpstr>
      <vt:lpstr>Rendez vous le 11 mars 2022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cecile chaize</dc:creator>
  <cp:lastModifiedBy>Claudie Bouffort</cp:lastModifiedBy>
  <cp:revision>48</cp:revision>
  <dcterms:created xsi:type="dcterms:W3CDTF">2021-12-03T12:41:53Z</dcterms:created>
  <dcterms:modified xsi:type="dcterms:W3CDTF">2022-01-16T10:26:15Z</dcterms:modified>
</cp:coreProperties>
</file>